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2"/>
  </p:notesMasterIdLst>
  <p:handoutMasterIdLst>
    <p:handoutMasterId r:id="rId123"/>
  </p:handoutMasterIdLst>
  <p:sldIdLst>
    <p:sldId id="261" r:id="rId2"/>
    <p:sldId id="349" r:id="rId3"/>
    <p:sldId id="350" r:id="rId4"/>
    <p:sldId id="351" r:id="rId5"/>
    <p:sldId id="372" r:id="rId6"/>
    <p:sldId id="269" r:id="rId7"/>
    <p:sldId id="423" r:id="rId8"/>
    <p:sldId id="263" r:id="rId9"/>
    <p:sldId id="424" r:id="rId10"/>
    <p:sldId id="425" r:id="rId11"/>
    <p:sldId id="265" r:id="rId12"/>
    <p:sldId id="426" r:id="rId13"/>
    <p:sldId id="427" r:id="rId14"/>
    <p:sldId id="428" r:id="rId15"/>
    <p:sldId id="306" r:id="rId16"/>
    <p:sldId id="391" r:id="rId17"/>
    <p:sldId id="392" r:id="rId18"/>
    <p:sldId id="390" r:id="rId19"/>
    <p:sldId id="308" r:id="rId20"/>
    <p:sldId id="309" r:id="rId21"/>
    <p:sldId id="377" r:id="rId22"/>
    <p:sldId id="310" r:id="rId23"/>
    <p:sldId id="311" r:id="rId24"/>
    <p:sldId id="312" r:id="rId25"/>
    <p:sldId id="378" r:id="rId26"/>
    <p:sldId id="314" r:id="rId27"/>
    <p:sldId id="379" r:id="rId28"/>
    <p:sldId id="380" r:id="rId29"/>
    <p:sldId id="316" r:id="rId30"/>
    <p:sldId id="317" r:id="rId31"/>
    <p:sldId id="485" r:id="rId32"/>
    <p:sldId id="381" r:id="rId33"/>
    <p:sldId id="486" r:id="rId34"/>
    <p:sldId id="456" r:id="rId35"/>
    <p:sldId id="354" r:id="rId36"/>
    <p:sldId id="353" r:id="rId37"/>
    <p:sldId id="355" r:id="rId38"/>
    <p:sldId id="383" r:id="rId39"/>
    <p:sldId id="323" r:id="rId40"/>
    <p:sldId id="325" r:id="rId41"/>
    <p:sldId id="385" r:id="rId42"/>
    <p:sldId id="324" r:id="rId43"/>
    <p:sldId id="387" r:id="rId44"/>
    <p:sldId id="386" r:id="rId45"/>
    <p:sldId id="388" r:id="rId46"/>
    <p:sldId id="330" r:id="rId47"/>
    <p:sldId id="468" r:id="rId48"/>
    <p:sldId id="331" r:id="rId49"/>
    <p:sldId id="457" r:id="rId50"/>
    <p:sldId id="464" r:id="rId51"/>
    <p:sldId id="272" r:id="rId52"/>
    <p:sldId id="273" r:id="rId53"/>
    <p:sldId id="429" r:id="rId54"/>
    <p:sldId id="430" r:id="rId55"/>
    <p:sldId id="276" r:id="rId56"/>
    <p:sldId id="431" r:id="rId57"/>
    <p:sldId id="278" r:id="rId58"/>
    <p:sldId id="432" r:id="rId59"/>
    <p:sldId id="467" r:id="rId60"/>
    <p:sldId id="483" r:id="rId61"/>
    <p:sldId id="434" r:id="rId62"/>
    <p:sldId id="332" r:id="rId63"/>
    <p:sldId id="496" r:id="rId64"/>
    <p:sldId id="495" r:id="rId65"/>
    <p:sldId id="498" r:id="rId66"/>
    <p:sldId id="333" r:id="rId67"/>
    <p:sldId id="500" r:id="rId68"/>
    <p:sldId id="499" r:id="rId69"/>
    <p:sldId id="449" r:id="rId70"/>
    <p:sldId id="451" r:id="rId71"/>
    <p:sldId id="395" r:id="rId72"/>
    <p:sldId id="334" r:id="rId73"/>
    <p:sldId id="396" r:id="rId74"/>
    <p:sldId id="398" r:id="rId75"/>
    <p:sldId id="454" r:id="rId76"/>
    <p:sldId id="455" r:id="rId77"/>
    <p:sldId id="394" r:id="rId78"/>
    <p:sldId id="399" r:id="rId79"/>
    <p:sldId id="453" r:id="rId80"/>
    <p:sldId id="458" r:id="rId81"/>
    <p:sldId id="345" r:id="rId82"/>
    <p:sldId id="435" r:id="rId83"/>
    <p:sldId id="459" r:id="rId84"/>
    <p:sldId id="460" r:id="rId85"/>
    <p:sldId id="438" r:id="rId86"/>
    <p:sldId id="463" r:id="rId87"/>
    <p:sldId id="470" r:id="rId88"/>
    <p:sldId id="439" r:id="rId89"/>
    <p:sldId id="440" r:id="rId90"/>
    <p:sldId id="441" r:id="rId91"/>
    <p:sldId id="346" r:id="rId92"/>
    <p:sldId id="471" r:id="rId93"/>
    <p:sldId id="472" r:id="rId94"/>
    <p:sldId id="482" r:id="rId95"/>
    <p:sldId id="290" r:id="rId96"/>
    <p:sldId id="291" r:id="rId97"/>
    <p:sldId id="473" r:id="rId98"/>
    <p:sldId id="347" r:id="rId99"/>
    <p:sldId id="475" r:id="rId100"/>
    <p:sldId id="476" r:id="rId101"/>
    <p:sldId id="477" r:id="rId102"/>
    <p:sldId id="480" r:id="rId103"/>
    <p:sldId id="478" r:id="rId104"/>
    <p:sldId id="479" r:id="rId105"/>
    <p:sldId id="481" r:id="rId106"/>
    <p:sldId id="493" r:id="rId107"/>
    <p:sldId id="494" r:id="rId108"/>
    <p:sldId id="358" r:id="rId109"/>
    <p:sldId id="356" r:id="rId110"/>
    <p:sldId id="359" r:id="rId111"/>
    <p:sldId id="417" r:id="rId112"/>
    <p:sldId id="360" r:id="rId113"/>
    <p:sldId id="414" r:id="rId114"/>
    <p:sldId id="413" r:id="rId115"/>
    <p:sldId id="487" r:id="rId116"/>
    <p:sldId id="488" r:id="rId117"/>
    <p:sldId id="489" r:id="rId118"/>
    <p:sldId id="490" r:id="rId119"/>
    <p:sldId id="491" r:id="rId120"/>
    <p:sldId id="492" r:id="rId121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4D4D4D"/>
    <a:srgbClr val="009587"/>
    <a:srgbClr val="2196F3"/>
    <a:srgbClr val="438ECC"/>
    <a:srgbClr val="2095F2"/>
    <a:srgbClr val="AB51A8"/>
    <a:srgbClr val="00BBD3"/>
    <a:srgbClr val="84A4C1"/>
    <a:srgbClr val="EFEFEE"/>
    <a:srgbClr val="ED6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 autoAdjust="0"/>
    <p:restoredTop sz="98884" autoAdjust="0"/>
  </p:normalViewPr>
  <p:slideViewPr>
    <p:cSldViewPr snapToObjects="1">
      <p:cViewPr>
        <p:scale>
          <a:sx n="130" d="100"/>
          <a:sy n="130" d="100"/>
        </p:scale>
        <p:origin x="-1824" y="-496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notesMaster" Target="notesMasters/notesMaster1.xml"/><Relationship Id="rId123" Type="http://schemas.openxmlformats.org/officeDocument/2006/relationships/handoutMaster" Target="handoutMasters/handoutMaster1.xml"/><Relationship Id="rId124" Type="http://schemas.openxmlformats.org/officeDocument/2006/relationships/printerSettings" Target="printerSettings/printerSettings1.bin"/><Relationship Id="rId125" Type="http://schemas.openxmlformats.org/officeDocument/2006/relationships/presProps" Target="presProps.xml"/><Relationship Id="rId126" Type="http://schemas.openxmlformats.org/officeDocument/2006/relationships/viewProps" Target="viewProps.xml"/><Relationship Id="rId127" Type="http://schemas.openxmlformats.org/officeDocument/2006/relationships/theme" Target="theme/theme1.xml"/><Relationship Id="rId12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pPr/>
              <a:t>07.04.15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07.04.15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52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</a:t>
            </a:r>
            <a:r>
              <a:rPr lang="de-DE" sz="1600" b="0" dirty="0" smtClean="0">
                <a:solidFill>
                  <a:srgbClr val="BDBABA"/>
                </a:solidFill>
              </a:rPr>
              <a:t>JAX 24. APRIL</a:t>
            </a:r>
            <a:r>
              <a:rPr lang="de-DE" sz="1600" b="0" baseline="0" dirty="0" smtClean="0">
                <a:solidFill>
                  <a:srgbClr val="BDBABA"/>
                </a:solidFill>
              </a:rPr>
              <a:t> </a:t>
            </a:r>
            <a:r>
              <a:rPr lang="de-DE" sz="1600" b="0" dirty="0" smtClean="0">
                <a:solidFill>
                  <a:srgbClr val="BDBABA"/>
                </a:solidFill>
              </a:rPr>
              <a:t>2015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</a:t>
            </a:r>
            <a:r>
              <a:rPr lang="de-DE" sz="1600" b="0" dirty="0" smtClean="0">
                <a:solidFill>
                  <a:srgbClr val="BDBABA"/>
                </a:solidFill>
              </a:rPr>
              <a:t>JAX 24. APRIL</a:t>
            </a:r>
            <a:r>
              <a:rPr lang="de-DE" sz="1600" b="0" baseline="0" dirty="0" smtClean="0">
                <a:solidFill>
                  <a:srgbClr val="BDBABA"/>
                </a:solidFill>
              </a:rPr>
              <a:t> </a:t>
            </a:r>
            <a:r>
              <a:rPr lang="de-DE" sz="1600" b="0" dirty="0" smtClean="0">
                <a:solidFill>
                  <a:srgbClr val="BDBABA"/>
                </a:solidFill>
              </a:rPr>
              <a:t>2015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emf"/><Relationship Id="rId3" Type="http://schemas.openxmlformats.org/officeDocument/2006/relationships/image" Target="../media/image7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9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7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JAX 24.04.15 </a:t>
            </a:r>
            <a:r>
              <a:rPr lang="de-DE" dirty="0" smtClean="0"/>
              <a:t>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Herauslösen der betreffenden </a:t>
            </a:r>
            <a:r>
              <a:rPr lang="de-DE" sz="1800" dirty="0" err="1" smtClean="0"/>
              <a:t>Commits</a:t>
            </a:r>
            <a:r>
              <a:rPr lang="de-DE" sz="1800" dirty="0" smtClean="0"/>
              <a:t> in isolierten </a:t>
            </a:r>
            <a:r>
              <a:rPr lang="de-DE" sz="1800" dirty="0" err="1" smtClean="0"/>
              <a:t>Branch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600" dirty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Zurückführen in das Original-Repository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6" y="1340768"/>
            <a:ext cx="6557869" cy="18002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0" y="3645024"/>
            <a:ext cx="6568521" cy="26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564904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</a:t>
            </a:r>
            <a:r>
              <a:rPr lang="de-DE" sz="1400" dirty="0" err="1" smtClean="0">
                <a:latin typeface="Courier New"/>
                <a:cs typeface="Courier New"/>
              </a:rPr>
              <a:t>Branch</a:t>
            </a:r>
            <a:r>
              <a:rPr lang="de-DE" sz="1400" dirty="0" smtClean="0">
                <a:latin typeface="Courier New"/>
                <a:cs typeface="Courier New"/>
              </a:rPr>
              <a:t> erzeugen und aktivieren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400" b="1" dirty="0">
                <a:latin typeface="Courier New"/>
                <a:cs typeface="Courier New"/>
              </a:rPr>
              <a:t> --prefix 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		-</a:t>
            </a:r>
            <a:r>
              <a:rPr lang="en-US" sz="1400" b="1" dirty="0">
                <a:latin typeface="Courier New"/>
                <a:cs typeface="Courier New"/>
              </a:rPr>
              <a:t>-branch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Created </a:t>
            </a:r>
            <a:r>
              <a:rPr lang="en-US" sz="1400" dirty="0">
                <a:latin typeface="Courier New"/>
                <a:cs typeface="Courier New"/>
              </a:rPr>
              <a:t>branch 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r>
              <a:rPr lang="en-US" sz="14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checkout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Remote </a:t>
            </a:r>
            <a:r>
              <a:rPr lang="en-US" sz="1400" dirty="0" err="1" smtClean="0">
                <a:latin typeface="Courier New"/>
                <a:cs typeface="Courier New"/>
              </a:rPr>
              <a:t>anlegen</a:t>
            </a:r>
            <a:r>
              <a:rPr lang="en-US" sz="1400" dirty="0" smtClean="0">
                <a:latin typeface="Courier New"/>
                <a:cs typeface="Courier New"/>
              </a:rPr>
              <a:t>, um auf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zugreifen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zu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können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400" b="1" dirty="0" smtClean="0">
                <a:latin typeface="Courier New"/>
                <a:cs typeface="Courier New"/>
              </a:rPr>
              <a:t> &amp;&amp;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Ggf</a:t>
            </a:r>
            <a:r>
              <a:rPr lang="en-US" sz="1400" dirty="0" smtClean="0">
                <a:latin typeface="Courier New"/>
                <a:cs typeface="Courier New"/>
              </a:rPr>
              <a:t>.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aus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dem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Original-Repository </a:t>
            </a:r>
            <a:r>
              <a:rPr lang="en-US" sz="1400" dirty="0" err="1" smtClean="0">
                <a:latin typeface="Courier New"/>
                <a:cs typeface="Courier New"/>
              </a:rPr>
              <a:t>mergen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1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in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pushen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400" b="1" dirty="0" err="1" smtClean="0">
                <a:latin typeface="Courier New"/>
                <a:cs typeface="Courier New"/>
              </a:rPr>
              <a:t>: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4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438ECC"/>
                </a:solidFill>
              </a:rPr>
              <a:t>submodule_subtree</a:t>
            </a:r>
            <a:r>
              <a:rPr lang="de-DE" b="1" dirty="0" smtClean="0">
                <a:solidFill>
                  <a:srgbClr val="438ECC"/>
                </a:solidFill>
              </a:rPr>
              <a:t>/</a:t>
            </a:r>
            <a:r>
              <a:rPr lang="de-DE" b="1" dirty="0" err="1" smtClean="0">
                <a:solidFill>
                  <a:srgbClr val="438ECC"/>
                </a:solidFill>
              </a:rPr>
              <a:t>subtree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</a:t>
            </a:r>
            <a:r>
              <a:rPr lang="de-DE" sz="2400" smtClean="0"/>
              <a:t>) hinzu </a:t>
            </a:r>
            <a:r>
              <a:rPr lang="de-DE" sz="2400" dirty="0"/>
              <a:t>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79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rene.preissel@etosquare.de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59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65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ZUGABE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  <a:endParaRPr sz="1700" dirty="0" smtClean="0"/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Ein Branch ist nichts weiter als der Zeiger </a:t>
            </a:r>
            <a:r>
              <a:rPr lang="de-DE" sz="1700" dirty="0" smtClean="0"/>
              <a:t>(</a:t>
            </a:r>
            <a:r>
              <a:rPr lang="de-DE" sz="1700" dirty="0" smtClean="0">
                <a:solidFill>
                  <a:srgbClr val="009587"/>
                </a:solidFill>
              </a:rPr>
              <a:t>Referenz</a:t>
            </a:r>
            <a:r>
              <a:rPr lang="de-DE" sz="1700" dirty="0" smtClean="0"/>
              <a:t>) </a:t>
            </a:r>
            <a:r>
              <a:rPr sz="1700" dirty="0" smtClean="0"/>
              <a:t>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Bei </a:t>
            </a:r>
            <a:r>
              <a:rPr sz="1700" dirty="0"/>
              <a:t>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348956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1000" dirty="0">
                <a:solidFill>
                  <a:srgbClr val="4D4D4D"/>
                </a:solidFill>
              </a:rPr>
              <a:t>(</a:t>
            </a:r>
            <a:r>
              <a:rPr sz="1000" dirty="0" smtClean="0">
                <a:solidFill>
                  <a:srgbClr val="4D4D4D"/>
                </a:solidFill>
              </a:rPr>
              <a:t>aus </a:t>
            </a:r>
            <a:r>
              <a:rPr sz="1000" dirty="0">
                <a:solidFill>
                  <a:srgbClr val="4D4D4D"/>
                </a:solidFill>
              </a:rPr>
              <a:t>„Git - Grundlagen und Workflows</a:t>
            </a:r>
            <a:r>
              <a:rPr sz="1000" dirty="0" smtClean="0">
                <a:solidFill>
                  <a:srgbClr val="4D4D4D"/>
                </a:solidFill>
              </a:rPr>
              <a:t>“</a:t>
            </a:r>
            <a:r>
              <a:rPr lang="de-DE" sz="1000" dirty="0" smtClean="0">
                <a:solidFill>
                  <a:srgbClr val="4D4D4D"/>
                </a:solidFill>
              </a:rPr>
              <a:t>)</a:t>
            </a:r>
            <a:endParaRPr sz="1000" dirty="0">
              <a:solidFill>
                <a:srgbClr val="4D4D4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Erzeugt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ZUGABE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43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030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9117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2826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646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/>
          </a:p>
          <a:p>
            <a:pPr lvl="1"/>
            <a:r>
              <a:rPr lang="de-DE" sz="2400" dirty="0" smtClean="0"/>
              <a:t>Sorgt dafür, dass es nicht zu </a:t>
            </a:r>
            <a:r>
              <a:rPr lang="de-DE" sz="2400" dirty="0" err="1" smtClean="0"/>
              <a:t>Merge</a:t>
            </a:r>
            <a:r>
              <a:rPr lang="de-DE" sz="2400" dirty="0" smtClean="0"/>
              <a:t>-Konflikten auf Grund der Versionsangabe in </a:t>
            </a:r>
            <a:r>
              <a:rPr lang="de-DE" sz="2400" smtClean="0"/>
              <a:t>den POMs kommt!</a:t>
            </a:r>
            <a:endParaRPr lang="de-DE" sz="24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305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err="1" smtClean="0">
                <a:solidFill>
                  <a:srgbClr val="438ECC"/>
                </a:solidFill>
              </a:rPr>
              <a:t>interna/einstieg</a:t>
            </a:r>
            <a:endParaRPr lang="de-DE" sz="2400" b="1" dirty="0" smtClean="0">
              <a:solidFill>
                <a:srgbClr val="438ECC"/>
              </a:solidFill>
            </a:endParaRP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Commit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 als Root-</a:t>
            </a:r>
            <a:r>
              <a:rPr lang="de-DE" sz="2400" dirty="0" err="1" smtClean="0"/>
              <a:t>Tree</a:t>
            </a:r>
            <a:r>
              <a:rPr lang="de-DE" sz="2400" dirty="0" smtClean="0"/>
              <a:t> (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/>
              <a:t> und 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)beinhaltet und keinen Parent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 (optional):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3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-Management, Co-Autor des Buches „Die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>
                <a:solidFill>
                  <a:srgbClr val="4D4D4D"/>
                </a:solidFill>
              </a:rPr>
              <a:t> </a:t>
            </a:r>
            <a:r>
              <a:rPr lang="de-DE" sz="2000" dirty="0" smtClean="0">
                <a:solidFill>
                  <a:srgbClr val="4D4D4D"/>
                </a:solidFill>
              </a:rPr>
              <a:t>Service </a:t>
            </a:r>
            <a:r>
              <a:rPr lang="de-DE" sz="2000" dirty="0" err="1" smtClean="0">
                <a:solidFill>
                  <a:srgbClr val="4D4D4D"/>
                </a:solidFill>
              </a:rPr>
              <a:t>Platform</a:t>
            </a:r>
            <a:r>
              <a:rPr lang="de-DE" sz="2000" dirty="0" smtClean="0">
                <a:solidFill>
                  <a:srgbClr val="4D4D4D"/>
                </a:solidFill>
              </a:rPr>
              <a:t>“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 KONFLIKTE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46" y="2184867"/>
            <a:ext cx="4968708" cy="3620397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Verbinden lokale mit Remote-</a:t>
            </a:r>
            <a:r>
              <a:rPr lang="de-DE" sz="2000" b="1" dirty="0" err="1" smtClean="0"/>
              <a:t>Repositories</a:t>
            </a:r>
            <a:endParaRPr lang="de-DE" sz="2000" b="1" dirty="0" smtClean="0"/>
          </a:p>
          <a:p>
            <a:pPr lvl="1"/>
            <a:r>
              <a:rPr lang="de-DE" sz="1800" dirty="0" smtClean="0"/>
              <a:t>Durch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clone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wird „</a:t>
            </a:r>
            <a:r>
              <a:rPr lang="de-DE" sz="1800" dirty="0" err="1" smtClean="0"/>
              <a:t>origin</a:t>
            </a:r>
            <a:r>
              <a:rPr lang="de-DE" sz="1800" dirty="0" smtClean="0"/>
              <a:t>“-Remote angelegt</a:t>
            </a:r>
          </a:p>
          <a:p>
            <a:pPr lvl="1"/>
            <a:r>
              <a:rPr lang="de-DE" sz="1800" dirty="0" smtClean="0"/>
              <a:t>Mit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remote </a:t>
            </a:r>
            <a:r>
              <a:rPr lang="de-DE" sz="1800" dirty="0" err="1" smtClean="0">
                <a:solidFill>
                  <a:srgbClr val="009587"/>
                </a:solidFill>
              </a:rPr>
              <a:t>add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können weitere </a:t>
            </a:r>
            <a:r>
              <a:rPr lang="de-DE" sz="1800" dirty="0" err="1" smtClean="0"/>
              <a:t>Remotes</a:t>
            </a:r>
            <a:r>
              <a:rPr lang="de-DE" sz="1800" dirty="0" smtClean="0"/>
              <a:t> hinzugefügt werde</a:t>
            </a:r>
            <a:r>
              <a:rPr lang="de-DE" sz="2000" dirty="0" smtClean="0"/>
              <a:t>n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REMOTES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2144417"/>
            <a:ext cx="5487709" cy="236470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/>
              <a:t>Austausch von Objekten über </a:t>
            </a:r>
            <a:r>
              <a:rPr lang="de-DE" sz="2000" b="1" dirty="0" err="1">
                <a:solidFill>
                  <a:srgbClr val="009587"/>
                </a:solidFill>
              </a:rPr>
              <a:t>fetch</a:t>
            </a:r>
            <a:r>
              <a:rPr lang="de-DE" sz="2000" b="1" dirty="0">
                <a:solidFill>
                  <a:srgbClr val="009587"/>
                </a:solidFill>
              </a:rPr>
              <a:t> </a:t>
            </a:r>
            <a:r>
              <a:rPr lang="de-DE" sz="2000" b="1" dirty="0"/>
              <a:t>und </a:t>
            </a:r>
            <a:r>
              <a:rPr lang="de-DE" sz="2000" b="1" dirty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(II)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86" y="2144417"/>
            <a:ext cx="5472669" cy="247762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210075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- KOMMANDOS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force-push</a:t>
            </a:r>
            <a:r>
              <a:rPr lang="de-DE" sz="2800" dirty="0"/>
              <a:t>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(IV)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744449"/>
            <a:ext cx="4892697" cy="50847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 smtClean="0"/>
              <a:t>(Vorbereitung)</a:t>
            </a:r>
          </a:p>
          <a:p>
            <a:pPr lvl="1">
              <a:lnSpc>
                <a:spcPct val="150000"/>
              </a:lnSpc>
            </a:pPr>
            <a:r>
              <a:rPr lang="de-DE" sz="1400" dirty="0" smtClean="0"/>
              <a:t>Start und Verwendung der VM</a:t>
            </a:r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Internas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600" dirty="0" smtClean="0"/>
              <a:t>Objekt-Datenbank</a:t>
            </a:r>
            <a:endParaRPr lang="de-DE" sz="1600" dirty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Branches</a:t>
            </a:r>
            <a:endParaRPr lang="de-DE" sz="1600" dirty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Remotes</a:t>
            </a:r>
            <a:endParaRPr lang="de-DE" sz="1600" dirty="0" smtClean="0"/>
          </a:p>
          <a:p>
            <a:pPr>
              <a:lnSpc>
                <a:spcPct val="150000"/>
              </a:lnSpc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Branch-Strategien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400" dirty="0" err="1" smtClean="0"/>
              <a:t>Feature-Branches</a:t>
            </a:r>
            <a:r>
              <a:rPr lang="de-DE" sz="1400" dirty="0" smtClean="0"/>
              <a:t>, </a:t>
            </a:r>
            <a:r>
              <a:rPr lang="de-DE" sz="1400" dirty="0" err="1" smtClean="0"/>
              <a:t>Rebasing</a:t>
            </a:r>
            <a:r>
              <a:rPr lang="de-DE" sz="1400" dirty="0" smtClean="0"/>
              <a:t>, </a:t>
            </a:r>
            <a:r>
              <a:rPr lang="de-DE" sz="1400" dirty="0" err="1" smtClean="0"/>
              <a:t>Git</a:t>
            </a:r>
            <a:r>
              <a:rPr lang="de-DE" sz="1400" dirty="0" smtClean="0"/>
              <a:t> </a:t>
            </a:r>
            <a:r>
              <a:rPr lang="de-DE" sz="1400" dirty="0" err="1" smtClean="0"/>
              <a:t>Flow</a:t>
            </a: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submodules</a:t>
            </a:r>
            <a:r>
              <a:rPr lang="de-DE" sz="1600" dirty="0" smtClean="0"/>
              <a:t> und </a:t>
            </a:r>
            <a:r>
              <a:rPr lang="de-DE" sz="1600" dirty="0" err="1" smtClean="0"/>
              <a:t>subtrees</a:t>
            </a:r>
            <a:endParaRPr lang="de-DE" sz="16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de-DE" sz="400" dirty="0" smtClean="0"/>
          </a:p>
          <a:p>
            <a:pPr lvl="1">
              <a:lnSpc>
                <a:spcPct val="150000"/>
              </a:lnSpc>
            </a:pPr>
            <a:endParaRPr lang="de-DE" sz="2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>
                <a:solidFill>
                  <a:srgbClr val="009587"/>
                </a:solidFill>
              </a:rPr>
              <a:t>Fragen &amp; Diskussionen: jederzeit!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/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master:master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lvl="1" indent="0">
              <a:buNone/>
            </a:pPr>
            <a:r>
              <a:rPr lang="de-DE" sz="1400" dirty="0"/>
              <a:t> </a:t>
            </a:r>
            <a:r>
              <a:rPr lang="de-DE" sz="1400" dirty="0" smtClean="0"/>
              <a:t>         Überträgt </a:t>
            </a:r>
            <a:r>
              <a:rPr lang="de-DE" sz="1400" dirty="0" err="1"/>
              <a:t>Commits</a:t>
            </a:r>
            <a:r>
              <a:rPr lang="de-DE" sz="1400" dirty="0"/>
              <a:t> vom lokalen </a:t>
            </a:r>
            <a:r>
              <a:rPr lang="de-DE" sz="1400" dirty="0">
                <a:solidFill>
                  <a:srgbClr val="009587"/>
                </a:solidFill>
              </a:rPr>
              <a:t>master</a:t>
            </a:r>
            <a:r>
              <a:rPr lang="de-DE" sz="1400" dirty="0"/>
              <a:t>-</a:t>
            </a:r>
            <a:r>
              <a:rPr lang="de-DE" sz="1400" dirty="0" err="1"/>
              <a:t>Branch</a:t>
            </a:r>
            <a:r>
              <a:rPr lang="de-DE" sz="1400" dirty="0"/>
              <a:t> </a:t>
            </a:r>
            <a:r>
              <a:rPr lang="de-DE" sz="1400" dirty="0" smtClean="0"/>
              <a:t>auf den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</a:t>
            </a:r>
            <a:r>
              <a:rPr lang="de-DE" sz="1400" dirty="0"/>
              <a:t>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den </a:t>
            </a:r>
            <a:r>
              <a:rPr lang="de-DE" sz="1400" dirty="0" err="1" smtClean="0">
                <a:solidFill>
                  <a:srgbClr val="009587"/>
                </a:solidFill>
              </a:rPr>
              <a:t>qa</a:t>
            </a:r>
            <a:r>
              <a:rPr lang="de-DE" sz="1400" dirty="0" err="1" smtClean="0"/>
              <a:t>-Branch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</a:t>
            </a:r>
            <a:r>
              <a:rPr lang="de-DE" sz="1400" i="1" dirty="0" smtClean="0"/>
              <a:t>allen</a:t>
            </a:r>
            <a:r>
              <a:rPr lang="de-DE" sz="1400" dirty="0" smtClean="0"/>
              <a:t>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7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8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|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delete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839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upstream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endParaRPr lang="de-DE" sz="900" dirty="0" smtClean="0"/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matching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nothing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GIT... /-: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beispiel</a:t>
            </a:r>
            <a:r>
              <a:rPr lang="de-DE" dirty="0" smtClean="0">
                <a:solidFill>
                  <a:srgbClr val="438ECC"/>
                </a:solidFill>
              </a:rPr>
              <a:t> </a:t>
            </a:r>
            <a:r>
              <a:rPr lang="de-DE" dirty="0" smtClean="0">
                <a:solidFill>
                  <a:srgbClr val="FF0000"/>
                </a:solidFill>
              </a:rPr>
              <a:t>BEISPIEL REPARIEREN</a:t>
            </a: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mein-spring-</a:t>
            </a:r>
            <a:r>
              <a:rPr lang="de-DE" dirty="0" err="1" smtClean="0">
                <a:solidFill>
                  <a:srgbClr val="438ECC"/>
                </a:solidFill>
              </a:rPr>
              <a:t>klon.git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rebase/rebase-&lt;aufgabe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smtClean="0">
                <a:cs typeface="Courier New"/>
              </a:rPr>
              <a:t>rebase/rebase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836712"/>
            <a:ext cx="8512232" cy="50847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 smtClean="0">
                <a:cs typeface="Courier New"/>
              </a:rPr>
              <a:t>Zugriff auf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oder einzelne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ist reglementiert.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28" y="1628800"/>
            <a:ext cx="5529932" cy="215279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8" y="4102392"/>
            <a:ext cx="5529932" cy="22446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5884" y="1484784"/>
            <a:ext cx="2887964" cy="3877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4D4D4D"/>
                </a:solidFill>
                <a:cs typeface="Courier New"/>
              </a:rPr>
              <a:t>Entwickler führt Änderungen in seinem Repository durch und informiert Integrator über den Wunsch zur Abgabe (Pull-Request)</a:t>
            </a:r>
            <a:r>
              <a:rPr lang="de-DE" dirty="0" smtClean="0">
                <a:solidFill>
                  <a:srgbClr val="4D4D4D"/>
                </a:solidFill>
                <a:cs typeface="Courier New"/>
              </a:rPr>
              <a:t>.</a:t>
            </a:r>
            <a:endParaRPr lang="de-DE" dirty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4D4D4D"/>
                </a:solidFill>
                <a:cs typeface="Courier New"/>
              </a:rPr>
              <a:t>Integrator </a:t>
            </a:r>
            <a:r>
              <a:rPr lang="de-DE" dirty="0">
                <a:solidFill>
                  <a:srgbClr val="4D4D4D"/>
                </a:solidFill>
                <a:cs typeface="Courier New"/>
              </a:rPr>
              <a:t>holt sich die Änderungen (Pull) und führt diese zusammen.</a:t>
            </a: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4D4D4D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874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Entwicklung auf unabhängigen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r>
              <a:rPr lang="de-DE" dirty="0">
                <a:solidFill>
                  <a:srgbClr val="009587"/>
                </a:solidFill>
              </a:rPr>
              <a:t>m</a:t>
            </a:r>
            <a:r>
              <a:rPr lang="de-DE" dirty="0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-</a:t>
            </a:r>
            <a:r>
              <a:rPr lang="de-DE" dirty="0" err="1" smtClean="0"/>
              <a:t>Branch</a:t>
            </a:r>
            <a:r>
              <a:rPr lang="de-DE" dirty="0" smtClean="0"/>
              <a:t> zum </a:t>
            </a:r>
            <a:r>
              <a:rPr lang="de-DE" dirty="0" err="1" smtClean="0"/>
              <a:t>Tracken</a:t>
            </a:r>
            <a:r>
              <a:rPr lang="de-DE" dirty="0" smtClean="0"/>
              <a:t> von Releases</a:t>
            </a:r>
          </a:p>
          <a:p>
            <a:r>
              <a:rPr lang="de-DE" dirty="0" smtClean="0"/>
              <a:t>Kontinuierliche Auslieferung vom </a:t>
            </a:r>
            <a:r>
              <a:rPr lang="de-DE" dirty="0" smtClean="0">
                <a:solidFill>
                  <a:srgbClr val="009587"/>
                </a:solidFill>
              </a:rPr>
              <a:t>master</a:t>
            </a:r>
            <a:r>
              <a:rPr lang="de-DE" dirty="0" smtClean="0"/>
              <a:t>-</a:t>
            </a:r>
            <a:r>
              <a:rPr lang="de-DE" dirty="0" err="1" smtClean="0"/>
              <a:t>Branch</a:t>
            </a:r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r>
              <a:rPr lang="de-DE" b="1" u="sng" dirty="0" smtClean="0"/>
              <a:t>Ziel</a:t>
            </a:r>
          </a:p>
          <a:p>
            <a:r>
              <a:rPr lang="de-DE" dirty="0" smtClean="0"/>
              <a:t>Regelmäßige Integration, </a:t>
            </a:r>
            <a:r>
              <a:rPr lang="de-DE" dirty="0" smtClean="0"/>
              <a:t>zeitnahes </a:t>
            </a:r>
            <a:r>
              <a:rPr lang="de-DE" dirty="0" smtClean="0"/>
              <a:t>Feedback</a:t>
            </a:r>
          </a:p>
          <a:p>
            <a:r>
              <a:rPr lang="de-DE" dirty="0" smtClean="0"/>
              <a:t>Schnelle und häufige Auslieferungen</a:t>
            </a:r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RELEASEPROZESS - CONTINUOUS </a:t>
            </a:r>
            <a:r>
              <a:rPr lang="de-DE" dirty="0" smtClean="0"/>
              <a:t>INTEGRATION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01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CONTINUOUS INTEGRATION I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908720"/>
            <a:ext cx="7725283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58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CONTINUOUS INTEGRATION II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908720"/>
            <a:ext cx="7725283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37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Release-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</a:t>
            </a:r>
            <a:r>
              <a:rPr lang="de-DE" dirty="0" smtClean="0"/>
              <a:t>Weiterentwicklung</a:t>
            </a:r>
            <a:endParaRPr lang="de-DE" dirty="0" smtClean="0"/>
          </a:p>
          <a:p>
            <a:r>
              <a:rPr lang="de-DE" dirty="0" err="1" smtClean="0">
                <a:solidFill>
                  <a:srgbClr val="009587"/>
                </a:solidFill>
              </a:rPr>
              <a:t>release</a:t>
            </a:r>
            <a:r>
              <a:rPr lang="de-DE" dirty="0" smtClean="0"/>
              <a:t>: </a:t>
            </a:r>
            <a:r>
              <a:rPr lang="de-DE" dirty="0" err="1" smtClean="0"/>
              <a:t>Bugfixes</a:t>
            </a:r>
            <a:r>
              <a:rPr lang="de-DE" dirty="0" smtClean="0"/>
              <a:t>, Entwicklung für ein Release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smtClean="0"/>
              <a:t>Ziel</a:t>
            </a:r>
          </a:p>
          <a:p>
            <a:pPr marL="0" indent="0">
              <a:buNone/>
            </a:pPr>
            <a:r>
              <a:rPr lang="de-DE" dirty="0" smtClean="0"/>
              <a:t>Pflege mehrerer aktiver Release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</a:t>
            </a:r>
            <a:r>
              <a:rPr lang="de-DE" dirty="0" smtClean="0"/>
              <a:t>PRODUKT VERSIONEN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PRODUKT VERSIONEN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32" y="1844824"/>
            <a:ext cx="8505584" cy="314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231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306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  <a:endParaRPr lang="de-DE" sz="1700" dirty="0" smtClean="0"/>
          </a:p>
          <a:p>
            <a:pPr marL="223234" indent="0">
              <a:buNone/>
              <a:defRPr sz="1800"/>
            </a:pPr>
            <a:endParaRPr lang="de-DE" sz="1700" b="1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836712"/>
            <a:ext cx="5336236" cy="55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r>
              <a:rPr lang="de-DE" sz="2000" dirty="0" smtClean="0"/>
              <a:t>Zwei mögliche Varianten</a:t>
            </a:r>
            <a:r>
              <a:rPr lang="de-DE" sz="2000" dirty="0"/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submodule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subtree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90" y="3068960"/>
            <a:ext cx="68570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17032"/>
            <a:ext cx="8512232" cy="2592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2 </a:t>
            </a:r>
            <a:r>
              <a:rPr lang="de-DE" sz="1600" dirty="0" err="1">
                <a:latin typeface="Courier New"/>
                <a:cs typeface="Courier New"/>
              </a:rPr>
              <a:t>files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4 </a:t>
            </a:r>
            <a:r>
              <a:rPr lang="de-DE" sz="1600" dirty="0" err="1">
                <a:latin typeface="Courier New"/>
                <a:cs typeface="Courier New"/>
              </a:rPr>
              <a:t>insertions</a:t>
            </a:r>
            <a:r>
              <a:rPr lang="de-DE" sz="16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100644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160000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pull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200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5246</Words>
  <Application>Microsoft Macintosh PowerPoint</Application>
  <PresentationFormat>Bildschirmpräsentation (4:3)</PresentationFormat>
  <Paragraphs>1112</Paragraphs>
  <Slides>120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120</vt:i4>
      </vt:variant>
    </vt:vector>
  </HeadingPairs>
  <TitlesOfParts>
    <vt:vector size="121" baseType="lpstr">
      <vt:lpstr>Office-Design</vt:lpstr>
      <vt:lpstr>JAX 24.04.15 | WORKSHOP</vt:lpstr>
      <vt:lpstr>VORSTELLUNG</vt:lpstr>
      <vt:lpstr>GIT – ZUM NACHLESEN</vt:lpstr>
      <vt:lpstr>AGENDA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2</vt:lpstr>
      <vt:lpstr>GIT INTERN: MERGES 3</vt:lpstr>
      <vt:lpstr>GIT INTERN: FASTFORWARD-MERGE</vt:lpstr>
      <vt:lpstr>GIT INTERN: NO-FASTWORWARD</vt:lpstr>
      <vt:lpstr>GIT INTERN: SQUASH</vt:lpstr>
      <vt:lpstr>GIT INTERN: MERGE-BASE</vt:lpstr>
      <vt:lpstr>GIT INTERN: MERGE-FILE</vt:lpstr>
      <vt:lpstr>GIT INTERN: MERGE-KONFLIKTE</vt:lpstr>
      <vt:lpstr>GIT INTERN: MERGE KONFLIKTE - CHECKOUT</vt:lpstr>
      <vt:lpstr>GIT INTERNAS: MERGE-TOOL</vt:lpstr>
      <vt:lpstr>GIT INTERN: MERGES - STRATEGIEN</vt:lpstr>
      <vt:lpstr>GIT INTERN: MERGES - KONFLIKTE</vt:lpstr>
      <vt:lpstr>TEIL 1</vt:lpstr>
      <vt:lpstr>GIT INTERN: REMOTES (I)</vt:lpstr>
      <vt:lpstr>GIT INTERN: REMOTES (II)</vt:lpstr>
      <vt:lpstr>GIT INTERN: REMOTES - KOMMANDOS</vt:lpstr>
      <vt:lpstr>GIT INTERN: DIE REFSPEC (I)</vt:lpstr>
      <vt:lpstr>GIT INTERN: DIE REFSPEC (II)</vt:lpstr>
      <vt:lpstr>GIT INTERN: DIE REFSPEC (III)</vt:lpstr>
      <vt:lpstr>GIT INTERN: DIE REFSPEC (IV)</vt:lpstr>
      <vt:lpstr>GIT INTERN: REFSPEC-KONFIGURATION</vt:lpstr>
      <vt:lpstr>GIT INTERN: REFSPEC-BEISPIELE</vt:lpstr>
      <vt:lpstr>GIT INTERN: FETCH</vt:lpstr>
      <vt:lpstr>GIT INTERN: PULL</vt:lpstr>
      <vt:lpstr>GIT INTERN: TRACKING BRANCHES</vt:lpstr>
      <vt:lpstr>GIT INTERN: TRACKING BRANCH VERBINDEN</vt:lpstr>
      <vt:lpstr>GIT INTERN: PUSH</vt:lpstr>
      <vt:lpstr>GIT INTERN: PUSH.DEFAULT</vt:lpstr>
      <vt:lpstr>GIT INTERN: PUSH EMPFEHLUNG</vt:lpstr>
      <vt:lpstr>GIT... /-: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CONTINUOUS INTEGRATION</vt:lpstr>
      <vt:lpstr>RELEASEPROZESS - CONTINUOUS INTEGRATION I</vt:lpstr>
      <vt:lpstr>RELEASEPROZESS - CONTINUOUS INTEGRATION II</vt:lpstr>
      <vt:lpstr>RELEASEPROZESS - PRODUKT VERSIONEN</vt:lpstr>
      <vt:lpstr>RELEASEPROZESS - PRODUKT VERSIONEN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- HINTERGRUND</vt:lpstr>
      <vt:lpstr>IN SUBTREES ÄNDERN (I)</vt:lpstr>
      <vt:lpstr>IN SUBTREES ÄNDERN (II)</vt:lpstr>
      <vt:lpstr>ÜBUNG: SUBMODULE UND SUBTREES</vt:lpstr>
      <vt:lpstr>VIELEN DANK!</vt:lpstr>
      <vt:lpstr>COPYRIGHT</vt:lpstr>
      <vt:lpstr>ZUGABE</vt:lpstr>
      <vt:lpstr>MAVEN-RELEASE-PLUGIN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ZUGABE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Werden Sie Git Experte! - WJax Workshop</dc:title>
  <dc:subject>Git Workshop WJax 2014</dc:subject>
  <dc:creator>René Preißel, Nils Hartmann</dc:creator>
  <cp:keywords>Git, WJax, Workshop</cp:keywords>
  <dc:description/>
  <cp:lastModifiedBy>Nils Hartmann</cp:lastModifiedBy>
  <cp:revision>483</cp:revision>
  <cp:lastPrinted>2014-10-26T13:13:16Z</cp:lastPrinted>
  <dcterms:created xsi:type="dcterms:W3CDTF">2014-10-29T18:25:58Z</dcterms:created>
  <dcterms:modified xsi:type="dcterms:W3CDTF">2015-04-07T21:22:23Z</dcterms:modified>
  <cp:category/>
</cp:coreProperties>
</file>